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392" y="1062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B3B8-407E-4AC4-8E88-2D8F672F6268}" type="datetimeFigureOut">
              <a:rPr lang="pt-BR" smtClean="0"/>
              <a:pPr/>
              <a:t>24/09/2025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1DE-E59F-4528-B55B-596BDB18C8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B3B8-407E-4AC4-8E88-2D8F672F6268}" type="datetimeFigureOut">
              <a:rPr lang="pt-BR" smtClean="0"/>
              <a:pPr/>
              <a:t>24/09/2025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1DE-E59F-4528-B55B-596BDB18C8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B3B8-407E-4AC4-8E88-2D8F672F6268}" type="datetimeFigureOut">
              <a:rPr lang="pt-BR" smtClean="0"/>
              <a:pPr/>
              <a:t>24/09/2025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1DE-E59F-4528-B55B-596BDB18C8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B3B8-407E-4AC4-8E88-2D8F672F6268}" type="datetimeFigureOut">
              <a:rPr lang="pt-BR" smtClean="0"/>
              <a:pPr/>
              <a:t>24/09/2025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1DE-E59F-4528-B55B-596BDB18C8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B3B8-407E-4AC4-8E88-2D8F672F6268}" type="datetimeFigureOut">
              <a:rPr lang="pt-BR" smtClean="0"/>
              <a:pPr/>
              <a:t>24/09/2025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1DE-E59F-4528-B55B-596BDB18C8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B3B8-407E-4AC4-8E88-2D8F672F6268}" type="datetimeFigureOut">
              <a:rPr lang="pt-BR" smtClean="0"/>
              <a:pPr/>
              <a:t>24/09/2025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1DE-E59F-4528-B55B-596BDB18C8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B3B8-407E-4AC4-8E88-2D8F672F6268}" type="datetimeFigureOut">
              <a:rPr lang="pt-BR" smtClean="0"/>
              <a:pPr/>
              <a:t>24/09/2025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1DE-E59F-4528-B55B-596BDB18C8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B3B8-407E-4AC4-8E88-2D8F672F6268}" type="datetimeFigureOut">
              <a:rPr lang="pt-BR" smtClean="0"/>
              <a:pPr/>
              <a:t>24/09/2025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1DE-E59F-4528-B55B-596BDB18C8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B3B8-407E-4AC4-8E88-2D8F672F6268}" type="datetimeFigureOut">
              <a:rPr lang="pt-BR" smtClean="0"/>
              <a:pPr/>
              <a:t>24/09/2025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1DE-E59F-4528-B55B-596BDB18C8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B3B8-407E-4AC4-8E88-2D8F672F6268}" type="datetimeFigureOut">
              <a:rPr lang="pt-BR" smtClean="0"/>
              <a:pPr/>
              <a:t>24/09/2025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1DE-E59F-4528-B55B-596BDB18C8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B3B8-407E-4AC4-8E88-2D8F672F6268}" type="datetimeFigureOut">
              <a:rPr lang="pt-BR" smtClean="0"/>
              <a:pPr/>
              <a:t>24/09/2025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1DE-E59F-4528-B55B-596BDB18C8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6B3B8-407E-4AC4-8E88-2D8F672F6268}" type="datetimeFigureOut">
              <a:rPr lang="pt-BR" smtClean="0"/>
              <a:pPr/>
              <a:t>24/09/2025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1DE-E59F-4528-B55B-596BDB18C8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414359" y="13387330"/>
            <a:ext cx="14001848" cy="107157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655921" y="7411991"/>
            <a:ext cx="29163645" cy="4700570"/>
          </a:xfrm>
        </p:spPr>
        <p:txBody>
          <a:bodyPr>
            <a:normAutofit fontScale="90000"/>
          </a:bodyPr>
          <a:lstStyle/>
          <a:p>
            <a:r>
              <a:rPr lang="pt-BR" sz="67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6700" b="1" dirty="0">
                <a:latin typeface="Arial" pitchFamily="34" charset="0"/>
                <a:cs typeface="Arial" pitchFamily="34" charset="0"/>
              </a:rPr>
            </a:br>
            <a:r>
              <a:rPr lang="pt-BR" sz="6700" b="1" dirty="0">
                <a:latin typeface="Arial" pitchFamily="34" charset="0"/>
                <a:cs typeface="Arial" pitchFamily="34" charset="0"/>
              </a:rPr>
              <a:t>TÍTULO</a:t>
            </a:r>
            <a:br>
              <a:rPr lang="pt-BR" sz="6700" b="1" dirty="0">
                <a:latin typeface="Arial" pitchFamily="34" charset="0"/>
                <a:cs typeface="Arial" pitchFamily="34" charset="0"/>
              </a:rPr>
            </a:br>
            <a:r>
              <a:rPr lang="pt-BR" sz="6700" dirty="0">
                <a:latin typeface="Arial" pitchFamily="34" charset="0"/>
                <a:cs typeface="Arial" pitchFamily="34" charset="0"/>
              </a:rPr>
              <a:t/>
            </a:r>
            <a:br>
              <a:rPr lang="pt-BR" sz="6700" dirty="0">
                <a:latin typeface="Arial" pitchFamily="34" charset="0"/>
                <a:cs typeface="Arial" pitchFamily="34" charset="0"/>
              </a:rPr>
            </a:br>
            <a:r>
              <a:rPr lang="pt-BR" sz="5600" dirty="0">
                <a:latin typeface="Arial" pitchFamily="34" charset="0"/>
                <a:cs typeface="Arial" pitchFamily="34" charset="0"/>
              </a:rPr>
              <a:t>Maria Silva*¹, João Pereira², Ana Oliveira¹</a:t>
            </a:r>
            <a:br>
              <a:rPr lang="pt-BR" sz="5600" dirty="0">
                <a:latin typeface="Arial" pitchFamily="34" charset="0"/>
                <a:cs typeface="Arial" pitchFamily="34" charset="0"/>
              </a:rPr>
            </a:br>
            <a:r>
              <a:rPr lang="pt-BR" sz="5600" dirty="0">
                <a:latin typeface="Arial" pitchFamily="34" charset="0"/>
                <a:cs typeface="Arial" pitchFamily="34" charset="0"/>
              </a:rPr>
              <a:t/>
            </a:r>
            <a:br>
              <a:rPr lang="pt-BR" sz="5600" dirty="0">
                <a:latin typeface="Arial" pitchFamily="34" charset="0"/>
                <a:cs typeface="Arial" pitchFamily="34" charset="0"/>
              </a:rPr>
            </a:br>
            <a:r>
              <a:rPr lang="pt-BR" sz="4400" dirty="0">
                <a:latin typeface="Arial" pitchFamily="34" charset="0"/>
                <a:cs typeface="Arial" pitchFamily="34" charset="0"/>
              </a:rPr>
              <a:t>¹Universidade Veterinária de São Paulo, ²Instituto de Pesquisa em Saúde Animal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1200045" y="12612887"/>
            <a:ext cx="14317416" cy="1917451"/>
          </a:xfrm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Introdução/Justificativa/Objetivo</a:t>
            </a:r>
            <a:endParaRPr lang="pt-BR" sz="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1414359" y="26746236"/>
            <a:ext cx="14144724" cy="8786874"/>
          </a:xfrm>
        </p:spPr>
        <p:txBody>
          <a:bodyPr>
            <a:normAutofit fontScale="25000" lnSpcReduction="20000"/>
          </a:bodyPr>
          <a:lstStyle/>
          <a:p>
            <a:pPr marL="533400" indent="-533400">
              <a:buNone/>
            </a:pPr>
            <a:r>
              <a:rPr lang="pt-BR" sz="16000" b="1" dirty="0">
                <a:latin typeface="Arial" pitchFamily="34" charset="0"/>
                <a:cs typeface="Arial" pitchFamily="34" charset="0"/>
              </a:rPr>
              <a:t>População estudada:</a:t>
            </a:r>
            <a:r>
              <a:rPr lang="pt-BR" sz="16000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0" dirty="0">
                <a:latin typeface="Arial" pitchFamily="34" charset="0"/>
                <a:cs typeface="Arial" pitchFamily="34" charset="0"/>
              </a:rPr>
            </a:br>
            <a:r>
              <a:rPr lang="pt-BR" sz="16000" dirty="0">
                <a:latin typeface="Arial" pitchFamily="34" charset="0"/>
                <a:cs typeface="Arial" pitchFamily="34" charset="0"/>
              </a:rPr>
              <a:t>120 cães e gatos, divididos em três grupos.</a:t>
            </a:r>
          </a:p>
          <a:p>
            <a:pPr marL="533400" indent="-533400">
              <a:buNone/>
            </a:pPr>
            <a:r>
              <a:rPr lang="pt-BR" sz="16000" b="1" dirty="0">
                <a:latin typeface="Arial" pitchFamily="34" charset="0"/>
                <a:cs typeface="Arial" pitchFamily="34" charset="0"/>
              </a:rPr>
              <a:t>Intervenção:</a:t>
            </a:r>
            <a:endParaRPr lang="pt-BR" sz="16000" dirty="0">
              <a:latin typeface="Arial" pitchFamily="34" charset="0"/>
              <a:cs typeface="Arial" pitchFamily="34" charset="0"/>
            </a:endParaRPr>
          </a:p>
          <a:p>
            <a:pPr marL="533400" indent="-533400"/>
            <a:r>
              <a:rPr lang="pt-BR" sz="16000" dirty="0">
                <a:latin typeface="Arial" pitchFamily="34" charset="0"/>
                <a:cs typeface="Arial" pitchFamily="34" charset="0"/>
              </a:rPr>
              <a:t>Grupo Controle: Não recebeu tratamento.</a:t>
            </a:r>
          </a:p>
          <a:p>
            <a:pPr marL="533400" indent="-533400"/>
            <a:r>
              <a:rPr lang="pt-BR" sz="16000" dirty="0">
                <a:latin typeface="Arial" pitchFamily="34" charset="0"/>
                <a:cs typeface="Arial" pitchFamily="34" charset="0"/>
              </a:rPr>
              <a:t>Grupo A: Tratado com Substância A.</a:t>
            </a:r>
          </a:p>
          <a:p>
            <a:pPr marL="533400" indent="-533400"/>
            <a:r>
              <a:rPr lang="pt-BR" sz="16000" dirty="0">
                <a:latin typeface="Arial" pitchFamily="34" charset="0"/>
                <a:cs typeface="Arial" pitchFamily="34" charset="0"/>
              </a:rPr>
              <a:t>Grupo B: Tratado com Substância B.</a:t>
            </a:r>
          </a:p>
          <a:p>
            <a:pPr marL="533400" indent="-533400">
              <a:buNone/>
            </a:pPr>
            <a:r>
              <a:rPr lang="pt-BR" sz="16000" b="1" dirty="0">
                <a:latin typeface="Arial" pitchFamily="34" charset="0"/>
                <a:cs typeface="Arial" pitchFamily="34" charset="0"/>
              </a:rPr>
              <a:t>Coleta de dados:</a:t>
            </a:r>
            <a:r>
              <a:rPr lang="pt-BR" sz="16000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0" dirty="0">
                <a:latin typeface="Arial" pitchFamily="34" charset="0"/>
                <a:cs typeface="Arial" pitchFamily="34" charset="0"/>
              </a:rPr>
            </a:br>
            <a:r>
              <a:rPr lang="pt-BR" sz="16000" dirty="0">
                <a:latin typeface="Arial" pitchFamily="34" charset="0"/>
                <a:cs typeface="Arial" pitchFamily="34" charset="0"/>
              </a:rPr>
              <a:t>Foram realizados exames bacteriológicos antes e após o tratamento, ao longo de 30 dias. Todos os animais foram monitorados diariamente para avaliação de efeitos colaterais.</a:t>
            </a:r>
          </a:p>
          <a:p>
            <a:pPr marL="533400" indent="-533400">
              <a:buNone/>
            </a:pPr>
            <a:r>
              <a:rPr lang="pt-BR" sz="16000" b="1" dirty="0">
                <a:latin typeface="Arial" pitchFamily="34" charset="0"/>
                <a:cs typeface="Arial" pitchFamily="34" charset="0"/>
              </a:rPr>
              <a:t>Análise de dados:</a:t>
            </a:r>
            <a:r>
              <a:rPr lang="pt-BR" sz="16000" dirty="0">
                <a:latin typeface="Arial" pitchFamily="34" charset="0"/>
                <a:cs typeface="Arial" pitchFamily="34" charset="0"/>
              </a:rPr>
              <a:t/>
            </a:r>
            <a:br>
              <a:rPr lang="pt-BR" sz="16000" dirty="0">
                <a:latin typeface="Arial" pitchFamily="34" charset="0"/>
                <a:cs typeface="Arial" pitchFamily="34" charset="0"/>
              </a:rPr>
            </a:br>
            <a:r>
              <a:rPr lang="pt-BR" sz="16000" dirty="0">
                <a:latin typeface="Arial" pitchFamily="34" charset="0"/>
                <a:cs typeface="Arial" pitchFamily="34" charset="0"/>
              </a:rPr>
              <a:t>Utilizamos análise estatística descritiva e testes de hipótese (p &lt; 0,05) para avaliar a diferença entre os grupos.</a:t>
            </a:r>
          </a:p>
          <a:p>
            <a:pPr marL="533400" indent="-533400"/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4"/>
          </p:nvPr>
        </p:nvSpPr>
        <p:spPr>
          <a:xfrm>
            <a:off x="1557235" y="36676118"/>
            <a:ext cx="13787534" cy="3286148"/>
          </a:xfrm>
        </p:spPr>
        <p:txBody>
          <a:bodyPr vert="horz" lIns="432054" tIns="216027" rIns="432054" bIns="216027" rtlCol="0">
            <a:noAutofit/>
          </a:bodyPr>
          <a:lstStyle/>
          <a:p>
            <a:pPr marL="0" indent="0" algn="just">
              <a:buNone/>
            </a:pPr>
            <a:r>
              <a:rPr lang="pt-BR" sz="4000" dirty="0">
                <a:latin typeface="Arial" pitchFamily="34" charset="0"/>
                <a:cs typeface="Arial" pitchFamily="34" charset="0"/>
              </a:rPr>
              <a:t>Foram obtidos 85 isolados bacterianos, dos quais 42% pertencentes ao gênero Bacillus. Dentre estes, 12 isolados demonstraram atividade antagonista significativa frente a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A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hydrophila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, com halos de inibição variando entre 12 e 22 mm (Tabela 1).</a:t>
            </a:r>
          </a:p>
        </p:txBody>
      </p:sp>
      <p:sp>
        <p:nvSpPr>
          <p:cNvPr id="12" name="Espaço Reservado para Texto 5"/>
          <p:cNvSpPr txBox="1">
            <a:spLocks/>
          </p:cNvSpPr>
          <p:nvPr/>
        </p:nvSpPr>
        <p:spPr>
          <a:xfrm>
            <a:off x="17172341" y="25471727"/>
            <a:ext cx="14317416" cy="106019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432054" tIns="216027" rIns="432054" bIns="216027" rtlCol="0" anchor="b">
            <a:normAutofit fontScale="92500" lnSpcReduction="20000"/>
          </a:bodyPr>
          <a:lstStyle/>
          <a:p>
            <a:pPr marL="0" marR="0" lvl="0" indent="0" algn="l" defTabSz="43205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5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Discussão/Conclusão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485797" y="25460352"/>
            <a:ext cx="14001848" cy="107157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444175" y="35307421"/>
            <a:ext cx="14001848" cy="107157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6916405" y="34401477"/>
            <a:ext cx="14001848" cy="107157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1200045" y="24745972"/>
            <a:ext cx="14317416" cy="1917451"/>
          </a:xfrm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Material </a:t>
            </a:r>
            <a:r>
              <a:rPr lang="pt-BR" sz="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métodos</a:t>
            </a:r>
          </a:p>
        </p:txBody>
      </p:sp>
      <p:sp>
        <p:nvSpPr>
          <p:cNvPr id="17" name="Espaço Reservado para Texto 5"/>
          <p:cNvSpPr>
            <a:spLocks noGrp="1"/>
          </p:cNvSpPr>
          <p:nvPr>
            <p:ph type="body" idx="1"/>
          </p:nvPr>
        </p:nvSpPr>
        <p:spPr>
          <a:xfrm>
            <a:off x="1128607" y="34604416"/>
            <a:ext cx="14317416" cy="1917451"/>
          </a:xfrm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Resultados</a:t>
            </a:r>
            <a:endParaRPr lang="pt-BR" sz="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ço Reservado para Texto 5"/>
          <p:cNvSpPr>
            <a:spLocks noGrp="1"/>
          </p:cNvSpPr>
          <p:nvPr>
            <p:ph type="body" idx="1"/>
          </p:nvPr>
        </p:nvSpPr>
        <p:spPr>
          <a:xfrm>
            <a:off x="16630653" y="33687097"/>
            <a:ext cx="14317416" cy="1917451"/>
          </a:xfrm>
        </p:spPr>
        <p:txBody>
          <a:bodyPr>
            <a:normAutofit/>
          </a:bodyPr>
          <a:lstStyle/>
          <a:p>
            <a:r>
              <a:rPr lang="pt-BR" sz="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Referências</a:t>
            </a:r>
            <a:endParaRPr lang="pt-BR" sz="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414359" y="40605208"/>
            <a:ext cx="29646770" cy="14287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3843251" y="40890960"/>
            <a:ext cx="25646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Apoio/financiamento/agradecimento</a:t>
            </a:r>
          </a:p>
        </p:txBody>
      </p:sp>
      <p:sp>
        <p:nvSpPr>
          <p:cNvPr id="23" name="Espaço Reservado para Conteúdo 8"/>
          <p:cNvSpPr txBox="1">
            <a:spLocks/>
          </p:cNvSpPr>
          <p:nvPr/>
        </p:nvSpPr>
        <p:spPr>
          <a:xfrm>
            <a:off x="1200045" y="14601776"/>
            <a:ext cx="14644790" cy="11084264"/>
          </a:xfrm>
          <a:prstGeom prst="rect">
            <a:avLst/>
          </a:prstGeom>
        </p:spPr>
        <p:txBody>
          <a:bodyPr vert="horz" lIns="432054" tIns="216027" rIns="432054" bIns="216027" rtlCol="0"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pt-BR" sz="4000" dirty="0">
                <a:latin typeface="Arial" pitchFamily="34" charset="0"/>
                <a:cs typeface="Arial" pitchFamily="34" charset="0"/>
              </a:rPr>
              <a:t>O Encontro Brasileiro de Patologistas de Organismos Aquáticos (ENBRAPOA) representa um espaço de integração científica voltado ao avanço da sanidade aquícola. Neste contexto, a caracterização da microbiota em sistemas intensivos de produção contribui para compreender mecanismos naturais de equilíbrio microbiano e identificar potenciais alternativas ao uso de antimicrobianos (OLIVEIRA, 2021).</a:t>
            </a:r>
          </a:p>
          <a:p>
            <a:pPr lvl="0" algn="just">
              <a:spcBef>
                <a:spcPct val="20000"/>
              </a:spcBef>
            </a:pPr>
            <a:r>
              <a:rPr lang="pt-BR" sz="4000" dirty="0">
                <a:latin typeface="Arial" pitchFamily="34" charset="0"/>
                <a:cs typeface="Arial" pitchFamily="34" charset="0"/>
              </a:rPr>
              <a:t>O Encontro Brasileiro de Patologistas de Organismos Aquáticos (ENBRAPOA) representa um espaço de integração científica voltado ao avanço da sanidade aquícola. Neste contexto, a caracterização da microbiota em sistemas intensivos de produção contribui para compreender mecanismos naturais de equilíbrio microbiano e identificar potenciais alternativas ao uso de antimicrobianos (OLIVEIRA, 2021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Espaço Reservado para Conteúdo 8"/>
          <p:cNvSpPr txBox="1">
            <a:spLocks/>
          </p:cNvSpPr>
          <p:nvPr/>
        </p:nvSpPr>
        <p:spPr>
          <a:xfrm>
            <a:off x="16916405" y="26531922"/>
            <a:ext cx="14430476" cy="7869554"/>
          </a:xfrm>
          <a:prstGeom prst="rect">
            <a:avLst/>
          </a:prstGeom>
        </p:spPr>
        <p:txBody>
          <a:bodyPr vert="horz" lIns="432054" tIns="216027" rIns="432054" bIns="216027" rtlCol="0">
            <a:noAutofit/>
          </a:bodyPr>
          <a:lstStyle/>
          <a:p>
            <a:pPr marL="0" marR="0" lvl="0" indent="0" algn="just" defTabSz="43205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substância B demonstrou ser significativamente mais eficaz do que a substância A, sem apresentar efeitos colaterais graves. Isso sugere que o uso dessa nova substância pode ser incorporado aos tratamentos de rotina em clínicas veterinárias para reduzir a incidência de infecções bacterianas. Estudos futuros devem focar em populações maiores e em diferentes espécies animais.</a:t>
            </a:r>
          </a:p>
          <a:p>
            <a:pPr marL="0" marR="0" lvl="0" indent="0" algn="just" defTabSz="43205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 novas substâncias antimicrobianas testadas neste estudo, especialmente a substância B, apresentam um grande potencial no controle de infecções bacterianas em animais domésticos. Mais estudos são necessários para confirmar esses achados em larga escala.</a:t>
            </a:r>
          </a:p>
        </p:txBody>
      </p:sp>
      <p:sp>
        <p:nvSpPr>
          <p:cNvPr id="25" name="Espaço Reservado para Conteúdo 6"/>
          <p:cNvSpPr txBox="1">
            <a:spLocks/>
          </p:cNvSpPr>
          <p:nvPr/>
        </p:nvSpPr>
        <p:spPr>
          <a:xfrm>
            <a:off x="17059281" y="35533110"/>
            <a:ext cx="13930410" cy="4286280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pt-BR" sz="4000" dirty="0">
                <a:latin typeface="Arial" pitchFamily="34" charset="0"/>
                <a:cs typeface="Arial" pitchFamily="34" charset="0"/>
              </a:rPr>
              <a:t>SILVA, M., PEREIRA, J., OLIVEIRA, A. "Substâncias antimicrobianas na prática veterinária", Revista de Saúde Animal, 2023.</a:t>
            </a:r>
          </a:p>
          <a:p>
            <a:pPr lvl="0">
              <a:spcBef>
                <a:spcPct val="20000"/>
              </a:spcBef>
            </a:pPr>
            <a:r>
              <a:rPr lang="pt-BR" sz="4000" dirty="0">
                <a:latin typeface="Arial" pitchFamily="34" charset="0"/>
                <a:cs typeface="Arial" pitchFamily="34" charset="0"/>
              </a:rPr>
              <a:t>OLIVEIRA, A., "Resistência bacteriana em animais", Ciência Veterinária, 2021.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Espaço Reservado para Conteúdo 8"/>
          <p:cNvSpPr txBox="1">
            <a:spLocks/>
          </p:cNvSpPr>
          <p:nvPr/>
        </p:nvSpPr>
        <p:spPr>
          <a:xfrm>
            <a:off x="16987843" y="13315891"/>
            <a:ext cx="13930410" cy="11798645"/>
          </a:xfrm>
          <a:prstGeom prst="rect">
            <a:avLst/>
          </a:prstGeom>
        </p:spPr>
        <p:txBody>
          <a:bodyPr vert="horz" lIns="432054" tIns="216027" rIns="432054" bIns="216027" rtlCol="0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Tabela 1.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Atividade antagonista de isolados de </a:t>
            </a:r>
            <a:r>
              <a:rPr lang="pt-BR" sz="4000" i="1" dirty="0">
                <a:latin typeface="Arial" panose="020B0604020202020204" pitchFamily="34" charset="0"/>
                <a:cs typeface="Arial" panose="020B0604020202020204" pitchFamily="34" charset="0"/>
              </a:rPr>
              <a:t>Bacillus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frente a </a:t>
            </a:r>
            <a:r>
              <a:rPr lang="pt-BR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4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hydrophila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20000"/>
              </a:spcBef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Além disso, análises moleculares evidenciaram a presença de genes </a:t>
            </a:r>
            <a:r>
              <a:rPr lang="pt-BR" sz="4000" i="1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A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e </a:t>
            </a:r>
            <a:r>
              <a:rPr lang="pt-BR" sz="4000" i="1" dirty="0" err="1">
                <a:latin typeface="Arial" pitchFamily="34" charset="0"/>
                <a:cs typeface="Arial" pitchFamily="34" charset="0"/>
              </a:rPr>
              <a:t>fen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D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, associados à produção de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lipopeptídeos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antimicrobianos (Figura 1).</a:t>
            </a:r>
          </a:p>
          <a:p>
            <a:pPr algn="just">
              <a:spcBef>
                <a:spcPct val="20000"/>
              </a:spcBef>
            </a:pPr>
            <a:r>
              <a:rPr lang="pt-BR" sz="4000" b="1" dirty="0">
                <a:latin typeface="Arial" pitchFamily="34" charset="0"/>
                <a:cs typeface="Arial" pitchFamily="34" charset="0"/>
              </a:rPr>
              <a:t>Figura 1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. Gel de PCR evidenciando a presença dos genes </a:t>
            </a:r>
            <a:r>
              <a:rPr lang="pt-BR" sz="4000" i="1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A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e </a:t>
            </a:r>
            <a:r>
              <a:rPr lang="pt-BR" sz="4000" i="1" dirty="0" err="1">
                <a:latin typeface="Arial" pitchFamily="34" charset="0"/>
                <a:cs typeface="Arial" pitchFamily="34" charset="0"/>
              </a:rPr>
              <a:t>fen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D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em isolados de </a:t>
            </a:r>
            <a:r>
              <a:rPr lang="pt-BR" sz="4000" i="1" dirty="0">
                <a:latin typeface="Arial" pitchFamily="34" charset="0"/>
                <a:cs typeface="Arial" pitchFamily="34" charset="0"/>
              </a:rPr>
              <a:t>Bacillus</a:t>
            </a:r>
          </a:p>
          <a:p>
            <a:pPr algn="just">
              <a:spcBef>
                <a:spcPct val="20000"/>
              </a:spcBef>
            </a:pPr>
            <a:endParaRPr lang="pt-BR" sz="4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</a:pPr>
            <a:endParaRPr lang="pt-BR" sz="4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</a:pPr>
            <a:endParaRPr lang="pt-BR" sz="4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pt-BR" sz="4000" dirty="0">
                <a:latin typeface="Arial" pitchFamily="34" charset="0"/>
                <a:cs typeface="Arial" pitchFamily="34" charset="0"/>
              </a:rPr>
              <a:t>Esses achados reforçam o papel da microbiota do biofloco como fonte de microrganismos com potencial aplicação em estratégias de biocontrole e imunomodulação em peixes cultivados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ct val="20000"/>
              </a:spcBef>
            </a:pPr>
            <a:endParaRPr lang="pt-BR" sz="4000" dirty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20000"/>
              </a:spcBef>
            </a:pP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xmlns="" id="{CAE426D0-4807-FBBA-0691-68164E9BD0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63" t="4308" r="13320" b="24354"/>
          <a:stretch>
            <a:fillRect/>
          </a:stretch>
        </p:blipFill>
        <p:spPr bwMode="auto">
          <a:xfrm>
            <a:off x="23021362" y="20256753"/>
            <a:ext cx="2006248" cy="1960415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xmlns="" id="{9C3373D8-9BAC-503C-3B4B-9A42781FE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2194732"/>
              </p:ext>
            </p:extLst>
          </p:nvPr>
        </p:nvGraphicFramePr>
        <p:xfrm>
          <a:off x="17164399" y="14892298"/>
          <a:ext cx="13577298" cy="1956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859">
                  <a:extLst>
                    <a:ext uri="{9D8B030D-6E8A-4147-A177-3AD203B41FA5}">
                      <a16:colId xmlns:a16="http://schemas.microsoft.com/office/drawing/2014/main" xmlns="" val="3283462593"/>
                    </a:ext>
                  </a:extLst>
                </a:gridCol>
                <a:gridCol w="2624728">
                  <a:extLst>
                    <a:ext uri="{9D8B030D-6E8A-4147-A177-3AD203B41FA5}">
                      <a16:colId xmlns:a16="http://schemas.microsoft.com/office/drawing/2014/main" xmlns="" val="1292149833"/>
                    </a:ext>
                  </a:extLst>
                </a:gridCol>
                <a:gridCol w="2621488">
                  <a:extLst>
                    <a:ext uri="{9D8B030D-6E8A-4147-A177-3AD203B41FA5}">
                      <a16:colId xmlns:a16="http://schemas.microsoft.com/office/drawing/2014/main" xmlns="" val="190833363"/>
                    </a:ext>
                  </a:extLst>
                </a:gridCol>
                <a:gridCol w="2621488">
                  <a:extLst>
                    <a:ext uri="{9D8B030D-6E8A-4147-A177-3AD203B41FA5}">
                      <a16:colId xmlns:a16="http://schemas.microsoft.com/office/drawing/2014/main" xmlns="" val="3555653667"/>
                    </a:ext>
                  </a:extLst>
                </a:gridCol>
                <a:gridCol w="2621488">
                  <a:extLst>
                    <a:ext uri="{9D8B030D-6E8A-4147-A177-3AD203B41FA5}">
                      <a16:colId xmlns:a16="http://schemas.microsoft.com/office/drawing/2014/main" xmlns="" val="1516375869"/>
                    </a:ext>
                  </a:extLst>
                </a:gridCol>
                <a:gridCol w="2618247">
                  <a:extLst>
                    <a:ext uri="{9D8B030D-6E8A-4147-A177-3AD203B41FA5}">
                      <a16:colId xmlns:a16="http://schemas.microsoft.com/office/drawing/2014/main" xmlns="" val="26947432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4000" kern="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 kern="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pt-BR" sz="4000" kern="1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Enbrapoa</a:t>
                      </a:r>
                      <a:endParaRPr lang="en-US" sz="4000" kern="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pt-BR" sz="4000" kern="1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Enbrapoa</a:t>
                      </a:r>
                      <a:endParaRPr lang="en-US" sz="4000" kern="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pt-BR" sz="4000" kern="1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Enbrapoa</a:t>
                      </a:r>
                      <a:endParaRPr lang="en-US" sz="4000" kern="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pt-BR" sz="4000" kern="1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Enbrapoa</a:t>
                      </a:r>
                      <a:endParaRPr lang="en-US" sz="4000" kern="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pt-BR" sz="4000" kern="1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Enbrapoa</a:t>
                      </a:r>
                      <a:endParaRPr lang="en-US" sz="4000" kern="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4230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4000" kern="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 kern="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pt-BR" sz="4000" kern="1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Enbrapoa</a:t>
                      </a:r>
                      <a:endParaRPr lang="en-US" sz="400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4000" kern="1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4000" kern="1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4000" kern="1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4000" kern="1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8387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4000" kern="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 kern="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pt-BR" sz="4000" kern="1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Enbrapoa</a:t>
                      </a:r>
                      <a:endParaRPr lang="en-US" sz="400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4000" kern="1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4000" kern="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 kern="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4000" kern="1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4000" kern="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 kern="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96585877"/>
                  </a:ext>
                </a:extLst>
              </a:tr>
            </a:tbl>
          </a:graphicData>
        </a:graphic>
      </p:graphicFrame>
      <p:pic>
        <p:nvPicPr>
          <p:cNvPr id="27" name="Imagem 26" descr="banner_Enbrapo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3102" y="-43014"/>
            <a:ext cx="32602991" cy="68864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400</Words>
  <Application>Microsoft Office PowerPoint</Application>
  <PresentationFormat>Personalizar</PresentationFormat>
  <Paragraphs>49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 TÍTULO  Maria Silva*¹, João Pereira², Ana Oliveira¹  ¹Universidade Veterinária de São Paulo, ²Instituto de Pesquisa em Saúde Animal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UEL - Hospital Universitário</dc:creator>
  <cp:lastModifiedBy>ederr</cp:lastModifiedBy>
  <cp:revision>27</cp:revision>
  <dcterms:created xsi:type="dcterms:W3CDTF">2024-10-23T16:28:09Z</dcterms:created>
  <dcterms:modified xsi:type="dcterms:W3CDTF">2025-09-24T15:29:29Z</dcterms:modified>
</cp:coreProperties>
</file>